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3" r:id="rId3"/>
    <p:sldMasterId id="2147483668" r:id="rId4"/>
    <p:sldMasterId id="2147483687" r:id="rId5"/>
    <p:sldMasterId id="2147483689" r:id="rId6"/>
    <p:sldMasterId id="2147483692" r:id="rId7"/>
  </p:sldMasterIdLst>
  <p:notesMasterIdLst>
    <p:notesMasterId r:id="rId9"/>
  </p:notesMasterIdLst>
  <p:handoutMasterIdLst>
    <p:handoutMasterId r:id="rId10"/>
  </p:handoutMasterIdLst>
  <p:sldIdLst>
    <p:sldId id="2495" r:id="rId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Yatsko" initials="JY" lastIdx="8" clrIdx="0">
    <p:extLst/>
  </p:cmAuthor>
  <p:cmAuthor id="2" name="Kimberly Wolfe" initials="KW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FFCC66"/>
    <a:srgbClr val="D87F3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318"/>
    <p:restoredTop sz="95028"/>
  </p:normalViewPr>
  <p:slideViewPr>
    <p:cSldViewPr snapToGrid="0" snapToObjects="1" showGuides="1">
      <p:cViewPr varScale="1">
        <p:scale>
          <a:sx n="86" d="100"/>
          <a:sy n="86" d="100"/>
        </p:scale>
        <p:origin x="821" y="67"/>
      </p:cViewPr>
      <p:guideLst>
        <p:guide orient="horz" pos="1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1D4C-7F4C-7B41-A2E9-7776263A029A}" type="datetimeFigureOut">
              <a:rPr lang="en-US" smtClean="0"/>
              <a:t>1/13/20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48327-527E-214D-933C-D69F33E0F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77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C615F-EC79-D94C-A1B3-D9D06F576AE3}" type="datetimeFigureOut">
              <a:rPr lang="en-US" smtClean="0"/>
              <a:t>1/13/20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B868-B580-694A-848C-F8F2CCB65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6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is-IS" dirty="0"/>
              <a:t>NOTES:  this is a build slide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r>
              <a:rPr lang="is-IS" dirty="0"/>
              <a:t>One of the reasons that the UNITY Consortium was formed was to address the need for improvement in adolescent immunization coverage.  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r>
              <a:rPr lang="is-IS" dirty="0"/>
              <a:t>The most recent data looking at vaccination coverage for ages 13-17 from NIS-Teen shows the coverage levels for Tdap, MenACWY, HPV (1st dose) and flu.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r>
              <a:rPr lang="is-IS" dirty="0"/>
              <a:t>HPV (1st dose) lags the coverage for Tdap and MenACWY even though all 3 are ACIP-recommended for routine vaccination for 11-12 year olds.  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r>
              <a:rPr lang="is-IS" dirty="0"/>
              <a:t>HPV series completion also shows a gap as does flu.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r>
              <a:rPr lang="is-IS" dirty="0"/>
              <a:t>Last, a routine ACIP recommendation to get Men ACWY booster at 16 years of age -</a:t>
            </a:r>
            <a:r>
              <a:rPr lang="mr-IN" dirty="0"/>
              <a:t>–</a:t>
            </a:r>
            <a:r>
              <a:rPr lang="is-IS" dirty="0"/>
              <a:t> only 1/3 are getting by age 17 per this data, pointing to another gap.</a:t>
            </a:r>
          </a:p>
          <a:p>
            <a:pPr>
              <a:lnSpc>
                <a:spcPct val="130000"/>
              </a:lnSpc>
              <a:defRPr/>
            </a:pPr>
            <a:endParaRPr lang="is-IS" dirty="0"/>
          </a:p>
          <a:p>
            <a:pPr>
              <a:lnSpc>
                <a:spcPct val="130000"/>
              </a:lnSpc>
              <a:defRPr/>
            </a:pPr>
            <a:endParaRPr lang="is-IS" dirty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C4E2BD0B-A78B-114B-8386-A1D4F482BA3D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1</a:t>
            </a:fld>
            <a:endParaRPr lang="en-US" altLang="en-US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6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57094" y="4219984"/>
            <a:ext cx="9113097" cy="949325"/>
          </a:xfrm>
          <a:prstGeom prst="rect">
            <a:avLst/>
          </a:prstGeom>
          <a:noFill/>
          <a:ln>
            <a:noFill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6" y="6394471"/>
            <a:ext cx="146473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2D5B-00E0-5E42-B060-F9F13F8AF3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4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390324" y="1596827"/>
            <a:ext cx="10159992" cy="4541506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000">
                <a:solidFill>
                  <a:srgbClr val="2E3192"/>
                </a:solidFill>
              </a:defRPr>
            </a:lvl1pPr>
            <a:lvl2pPr>
              <a:buClr>
                <a:schemeClr val="accent3"/>
              </a:buClr>
              <a:defRPr lang="en-US" kern="1200" dirty="0" smtClean="0">
                <a:solidFill>
                  <a:schemeClr val="bg1"/>
                </a:solidFill>
                <a:latin typeface="Trebuchet MS"/>
                <a:ea typeface="Arial" charset="0"/>
                <a:cs typeface="Trebuchet MS"/>
              </a:defRPr>
            </a:lvl2pPr>
            <a:lvl3pPr marL="508000" indent="-160338">
              <a:buClr>
                <a:schemeClr val="accent3"/>
              </a:buClr>
              <a:defRPr sz="1600">
                <a:solidFill>
                  <a:schemeClr val="bg1"/>
                </a:solidFill>
              </a:defRPr>
            </a:lvl3pPr>
            <a:lvl4pPr marL="681038" indent="-165100">
              <a:buClr>
                <a:schemeClr val="accent3"/>
              </a:buClr>
              <a:defRPr sz="1400">
                <a:solidFill>
                  <a:schemeClr val="bg1"/>
                </a:solidFill>
              </a:defRPr>
            </a:lvl4pPr>
            <a:lvl5pPr marL="909638" indent="-165100"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0" y="10695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4" y="6394451"/>
            <a:ext cx="1464733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815D-6000-8748-B2C5-AC1842243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62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0" y="10695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464734" y="1611313"/>
            <a:ext cx="9552517" cy="4538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4" y="6394451"/>
            <a:ext cx="1464733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D0A1-AEB6-2F4A-AC04-E287E83BD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89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0" y="10695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4" y="6394451"/>
            <a:ext cx="1464733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8C5B-F777-4D45-BFB1-14048AE9C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02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0" y="10695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4" y="6394451"/>
            <a:ext cx="1464733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987D-39D8-D640-A68D-9675F7942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4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390324" y="1596827"/>
            <a:ext cx="10159992" cy="4541506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000">
                <a:solidFill>
                  <a:srgbClr val="2E3192"/>
                </a:solidFill>
              </a:defRPr>
            </a:lvl1pPr>
            <a:lvl2pPr>
              <a:buClr>
                <a:schemeClr val="accent3"/>
              </a:buClr>
              <a:defRPr lang="en-US" kern="1200" dirty="0" smtClean="0">
                <a:solidFill>
                  <a:schemeClr val="bg1"/>
                </a:solidFill>
                <a:latin typeface="Trebuchet MS"/>
                <a:ea typeface="Arial" charset="0"/>
                <a:cs typeface="Trebuchet MS"/>
              </a:defRPr>
            </a:lvl2pPr>
            <a:lvl3pPr marL="508000" indent="-160338">
              <a:buClr>
                <a:schemeClr val="accent3"/>
              </a:buClr>
              <a:defRPr sz="1600">
                <a:solidFill>
                  <a:schemeClr val="bg1"/>
                </a:solidFill>
              </a:defRPr>
            </a:lvl3pPr>
            <a:lvl4pPr marL="681038" indent="-165100">
              <a:buClr>
                <a:schemeClr val="accent3"/>
              </a:buClr>
              <a:defRPr sz="1400">
                <a:solidFill>
                  <a:schemeClr val="bg1"/>
                </a:solidFill>
              </a:defRPr>
            </a:lvl4pPr>
            <a:lvl5pPr marL="909638" indent="-165100"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6" y="6394471"/>
            <a:ext cx="146473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B2EF-4955-6C4C-9398-5386C4F5F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8128000" y="624842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EE540EB-6901-534E-A441-FEEE3AF8F799}" type="datetime1">
              <a:rPr lang="en-US" smtClean="0">
                <a:solidFill>
                  <a:prstClr val="white"/>
                </a:solidFill>
              </a:rPr>
              <a:pPr/>
              <a:t>1/13/20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FF101-AB99-9140-8A2C-948533A536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4436543" y="6394471"/>
            <a:ext cx="5543551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defRPr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3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390324" y="1596827"/>
            <a:ext cx="10159992" cy="4541506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000">
                <a:solidFill>
                  <a:srgbClr val="2E3192"/>
                </a:solidFill>
              </a:defRPr>
            </a:lvl1pPr>
            <a:lvl2pPr>
              <a:buClr>
                <a:schemeClr val="accent3"/>
              </a:buClr>
              <a:defRPr lang="en-US" kern="1200" dirty="0" smtClean="0">
                <a:solidFill>
                  <a:schemeClr val="bg1"/>
                </a:solidFill>
                <a:latin typeface="Trebuchet MS"/>
                <a:ea typeface="Arial" charset="0"/>
                <a:cs typeface="Trebuchet MS"/>
              </a:defRPr>
            </a:lvl2pPr>
            <a:lvl3pPr marL="508000" indent="-160338">
              <a:buClr>
                <a:schemeClr val="accent3"/>
              </a:buClr>
              <a:defRPr sz="1600">
                <a:solidFill>
                  <a:schemeClr val="bg1"/>
                </a:solidFill>
              </a:defRPr>
            </a:lvl3pPr>
            <a:lvl4pPr marL="681038" indent="-165100">
              <a:buClr>
                <a:schemeClr val="accent3"/>
              </a:buClr>
              <a:defRPr sz="1400">
                <a:solidFill>
                  <a:schemeClr val="bg1"/>
                </a:solidFill>
              </a:defRPr>
            </a:lvl4pPr>
            <a:lvl5pPr marL="909638" indent="-165100"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6" y="6394471"/>
            <a:ext cx="146473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B2EF-4955-6C4C-9398-5386C4F5F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8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8128000" y="624842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EE540EB-6901-534E-A441-FEEE3AF8F799}" type="datetime1">
              <a:rPr lang="en-US" smtClean="0">
                <a:solidFill>
                  <a:prstClr val="white"/>
                </a:solidFill>
              </a:rPr>
              <a:pPr/>
              <a:t>1/13/20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FF101-AB99-9140-8A2C-948533A536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4436543" y="6394471"/>
            <a:ext cx="5543551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defRPr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0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7622-4358-0E4D-87A7-7CB58B85C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1693336" y="6394471"/>
            <a:ext cx="146473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9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390324" y="1596827"/>
            <a:ext cx="10159992" cy="4541506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2000">
                <a:solidFill>
                  <a:srgbClr val="2E3192"/>
                </a:solidFill>
              </a:defRPr>
            </a:lvl1pPr>
            <a:lvl2pPr>
              <a:buClr>
                <a:schemeClr val="accent3"/>
              </a:buClr>
              <a:defRPr lang="en-US" kern="1200" dirty="0" smtClean="0">
                <a:solidFill>
                  <a:schemeClr val="bg1"/>
                </a:solidFill>
                <a:latin typeface="Trebuchet MS"/>
                <a:ea typeface="Arial" charset="0"/>
                <a:cs typeface="Trebuchet MS"/>
              </a:defRPr>
            </a:lvl2pPr>
            <a:lvl3pPr marL="508000" indent="-160338">
              <a:buClr>
                <a:schemeClr val="accent3"/>
              </a:buClr>
              <a:defRPr sz="1600">
                <a:solidFill>
                  <a:schemeClr val="bg1"/>
                </a:solidFill>
              </a:defRPr>
            </a:lvl3pPr>
            <a:lvl4pPr marL="681038" indent="-165100">
              <a:buClr>
                <a:schemeClr val="accent3"/>
              </a:buClr>
              <a:defRPr sz="1400">
                <a:solidFill>
                  <a:schemeClr val="bg1"/>
                </a:solidFill>
              </a:defRPr>
            </a:lvl4pPr>
            <a:lvl5pPr marL="909638" indent="-165100"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65521" y="106971"/>
            <a:ext cx="9112251" cy="101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6" y="6394471"/>
            <a:ext cx="146473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B2EF-4955-6C4C-9398-5386C4F5F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8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441951" y="27035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57085" y="4219967"/>
            <a:ext cx="9113097" cy="949325"/>
          </a:xfrm>
          <a:prstGeom prst="rect">
            <a:avLst/>
          </a:prstGeom>
          <a:noFill/>
          <a:ln>
            <a:noFill/>
          </a:ln>
          <a:effectLst>
            <a:outerShdw dist="1435100" sx="135001" sy="135001" algn="ctr" rotWithShape="0">
              <a:srgbClr val="808080">
                <a:alpha val="71999"/>
              </a:srgbClr>
            </a:outerShdw>
          </a:effec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334" y="6394451"/>
            <a:ext cx="1464733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900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DF15C0FC-6978-44A0-ADE8-310A3FF331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869086" y="6352127"/>
            <a:ext cx="2095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6AF09E4A-CFAE-0C44-807F-022D778A3B11}" type="slidenum">
              <a:rPr lang="en-US" sz="1200">
                <a:solidFill>
                  <a:srgbClr val="FFFFFF"/>
                </a:solidFill>
                <a:latin typeface="Trebuchet MS" charset="0"/>
              </a:rPr>
              <a:pPr algn="r" eaLnBrk="1" hangingPunct="1"/>
              <a:t>‹#›</a:t>
            </a:fld>
            <a:endParaRPr lang="en-US" sz="1200" dirty="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="" xmlns:a16="http://schemas.microsoft.com/office/drawing/2014/main" id="{AECD17C4-C4FE-4830-8C86-678988D89F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01937" y="6344934"/>
            <a:ext cx="18114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r>
              <a:rPr lang="en-US" sz="1200" dirty="0">
                <a:solidFill>
                  <a:prstClr val="white"/>
                </a:solidFill>
                <a:latin typeface="Trebuchet MS"/>
                <a:cs typeface="Trebuchet MS"/>
              </a:rPr>
              <a:t>www.unity4teenvax.org</a:t>
            </a:r>
          </a:p>
        </p:txBody>
      </p:sp>
    </p:spTree>
    <p:extLst>
      <p:ext uri="{BB962C8B-B14F-4D97-AF65-F5344CB8AC3E}">
        <p14:creationId xmlns:p14="http://schemas.microsoft.com/office/powerpoint/2010/main" val="28232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F7F0-A4B9-284A-BD2D-0AFE49214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88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3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7.xml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456313" y="4219596"/>
            <a:ext cx="9114367" cy="949325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4307" y="6394473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43" y="6394473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9F841ABF-B7F7-7144-96BC-32AA968D6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1" name="Picture 9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25" y="1034318"/>
            <a:ext cx="3721817" cy="359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176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i="1" kern="1200">
          <a:solidFill>
            <a:srgbClr val="2E3192"/>
          </a:solidFill>
          <a:latin typeface="Trebuchet MS"/>
          <a:ea typeface="ヒラギノ角ゴ Pro W3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400" kern="1200">
          <a:solidFill>
            <a:srgbClr val="FFFFFF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Arial" charset="0"/>
        <a:buChar char="•"/>
        <a:defRPr kern="1200">
          <a:solidFill>
            <a:srgbClr val="FFFFFF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Lucida Grande" charset="0"/>
        <a:buChar char="−"/>
        <a:defRPr sz="1600" kern="1200">
          <a:solidFill>
            <a:srgbClr val="FFFFFF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Wingdings" charset="0"/>
        <a:buChar char="§"/>
        <a:defRPr sz="1400" kern="1200">
          <a:solidFill>
            <a:srgbClr val="FFFFFF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Courier New" charset="0"/>
        <a:buChar char="o"/>
        <a:defRPr sz="1400" kern="1200">
          <a:solidFill>
            <a:srgbClr val="FFFFFF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4736" y="1611312"/>
            <a:ext cx="9552517" cy="45386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64733" y="106390"/>
            <a:ext cx="9112251" cy="1011239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573" y="6394473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43" y="6394473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C6EDA02F-EE78-B14D-ADD2-E1A347B15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1" descr="symbol.png"/>
          <p:cNvPicPr>
            <a:picLocks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0" y="207603"/>
            <a:ext cx="868680" cy="86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289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/>
          <a:ea typeface="ヒラギノ角ゴ Pro W3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000" kern="1200">
          <a:solidFill>
            <a:schemeClr val="bg2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Arial" charset="0"/>
        <a:buChar char="•"/>
        <a:defRPr kern="1200">
          <a:solidFill>
            <a:schemeClr val="bg1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Lucida Grande" charset="0"/>
        <a:buChar char="−"/>
        <a:defRPr sz="1600" kern="1200">
          <a:solidFill>
            <a:schemeClr val="bg1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Wingdings" charset="0"/>
        <a:buChar char="§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4736" y="1611312"/>
            <a:ext cx="9552517" cy="45386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64733" y="106390"/>
            <a:ext cx="9112251" cy="1011239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573" y="6394473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43" y="6394473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C6EDA02F-EE78-B14D-ADD2-E1A347B15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95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/>
          <a:ea typeface="ヒラギノ角ゴ Pro W3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000" kern="1200">
          <a:solidFill>
            <a:schemeClr val="bg2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Arial" charset="0"/>
        <a:buChar char="•"/>
        <a:defRPr kern="1200">
          <a:solidFill>
            <a:schemeClr val="bg1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Lucida Grande" charset="0"/>
        <a:buChar char="−"/>
        <a:defRPr sz="1600" kern="1200">
          <a:solidFill>
            <a:schemeClr val="bg1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Wingdings" charset="0"/>
        <a:buChar char="§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4736" y="1611312"/>
            <a:ext cx="9552517" cy="45386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64733" y="106390"/>
            <a:ext cx="9112251" cy="1011239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573" y="6394473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43" y="6394473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C6EDA02F-EE78-B14D-ADD2-E1A347B15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" descr="symbol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0" y="207603"/>
            <a:ext cx="868680" cy="86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6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/>
          <a:ea typeface="ヒラギノ角ゴ Pro W3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000" kern="1200">
          <a:solidFill>
            <a:schemeClr val="bg2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Arial" charset="0"/>
        <a:buChar char="•"/>
        <a:defRPr kern="1200">
          <a:solidFill>
            <a:schemeClr val="bg1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Lucida Grande" charset="0"/>
        <a:buChar char="−"/>
        <a:defRPr sz="1600" kern="1200">
          <a:solidFill>
            <a:schemeClr val="bg1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Wingdings" charset="0"/>
        <a:buChar char="§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456267" y="4219576"/>
            <a:ext cx="9114367" cy="949325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4267" y="6394451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18" y="6394451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44CC60AB-80A3-6D48-A618-BD2B8EFEE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197" name="Picture 9" descr="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5685" y="1323976"/>
            <a:ext cx="409363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AE85863D-CFC7-4B74-BDE0-E03526C6B12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869086" y="6352127"/>
            <a:ext cx="2095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6AF09E4A-CFAE-0C44-807F-022D778A3B11}" type="slidenum">
              <a:rPr lang="en-US" sz="1200" smtClean="0">
                <a:solidFill>
                  <a:srgbClr val="FFFFFF"/>
                </a:solidFill>
                <a:latin typeface="Trebuchet MS" charset="0"/>
              </a:rPr>
              <a:pPr algn="r" eaLnBrk="1" hangingPunct="1"/>
              <a:t>‹#›</a:t>
            </a:fld>
            <a:endParaRPr lang="en-US" sz="1200" dirty="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="" xmlns:a16="http://schemas.microsoft.com/office/drawing/2014/main" id="{978F8408-8061-4935-8DC3-C5051ACC43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01937" y="6344934"/>
            <a:ext cx="18114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r>
              <a:rPr lang="en-US" sz="1200" dirty="0">
                <a:solidFill>
                  <a:prstClr val="white"/>
                </a:solidFill>
                <a:latin typeface="Trebuchet MS"/>
                <a:cs typeface="Trebuchet MS"/>
              </a:rPr>
              <a:t>www.unity4teenvax.org</a:t>
            </a:r>
          </a:p>
        </p:txBody>
      </p:sp>
    </p:spTree>
    <p:extLst>
      <p:ext uri="{BB962C8B-B14F-4D97-AF65-F5344CB8AC3E}">
        <p14:creationId xmlns:p14="http://schemas.microsoft.com/office/powerpoint/2010/main" val="770137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b="1" i="1" kern="1200">
          <a:solidFill>
            <a:srgbClr val="2E3192"/>
          </a:solidFill>
          <a:latin typeface="Trebuchet MS"/>
          <a:ea typeface="ヒラギノ角ゴ Pro W3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b="1"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b="1"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b="1"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b="1" i="1">
          <a:solidFill>
            <a:srgbClr val="2E3192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400" kern="1200">
          <a:solidFill>
            <a:srgbClr val="FFFFFF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Arial" charset="0"/>
        <a:buChar char="•"/>
        <a:defRPr kern="1200">
          <a:solidFill>
            <a:srgbClr val="FFFFFF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Lucida Grande" charset="0"/>
        <a:buChar char="−"/>
        <a:defRPr sz="1600" kern="1200">
          <a:solidFill>
            <a:srgbClr val="FFFFFF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Wingdings" charset="2"/>
        <a:buChar char="§"/>
        <a:defRPr sz="1400" kern="1200">
          <a:solidFill>
            <a:srgbClr val="FFFFFF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Courier New" charset="0"/>
        <a:buChar char="o"/>
        <a:defRPr sz="1400" kern="1200">
          <a:solidFill>
            <a:srgbClr val="FFFFFF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4734" y="1611313"/>
            <a:ext cx="9552517" cy="4538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64733" y="106364"/>
            <a:ext cx="9112251" cy="1011237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534" y="6394451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18" y="6394451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F4A7ACB6-0D19-2E4A-AF03-E155BCF125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46" name="Picture 1" descr="symbol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1" y="520701"/>
            <a:ext cx="86783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770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/>
          <a:ea typeface="ヒラギノ角ゴ Pro W3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168275" indent="-168275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Arial" charset="0"/>
        <a:buChar char="•"/>
        <a:defRPr sz="2000" kern="1200">
          <a:solidFill>
            <a:schemeClr val="bg2"/>
          </a:solidFill>
          <a:latin typeface="Trebuchet MS"/>
          <a:ea typeface="ヒラギノ角ゴ Pro W3" charset="0"/>
          <a:cs typeface="Trebuchet MS"/>
        </a:defRPr>
      </a:lvl1pPr>
      <a:lvl2pPr marL="344488" indent="-176213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Lucida Grande" charset="0"/>
        <a:buChar char="-"/>
        <a:defRPr kern="1200">
          <a:solidFill>
            <a:schemeClr val="bg1"/>
          </a:solidFill>
          <a:latin typeface="Trebuchet MS"/>
          <a:ea typeface="Arial" charset="0"/>
          <a:cs typeface="Trebuchet MS"/>
        </a:defRPr>
      </a:lvl2pPr>
      <a:lvl3pPr marL="512763" indent="-16510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Wingdings" charset="2"/>
        <a:buChar char="§"/>
        <a:defRPr sz="1600" kern="1200">
          <a:solidFill>
            <a:schemeClr val="bg1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4734" y="1611313"/>
            <a:ext cx="9552517" cy="4538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64733" y="106364"/>
            <a:ext cx="9112251" cy="1011237"/>
          </a:xfrm>
          <a:prstGeom prst="rect">
            <a:avLst/>
          </a:prstGeom>
          <a:noFill/>
          <a:ln>
            <a:noFill/>
          </a:ln>
          <a:effectLst>
            <a:outerShdw blurRad="63500" dist="1435100" sx="135001" sy="135001" algn="ctr" rotWithShape="0">
              <a:srgbClr val="000000">
                <a:alpha val="71999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534" y="6394451"/>
            <a:ext cx="55435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FFFFFF"/>
                </a:solidFill>
                <a:latin typeface="Trebuchet MS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3818" y="6394451"/>
            <a:ext cx="2095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FFFFFF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BA72FA38-F57C-DD49-A1E3-04EE042A0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1" descr="symbol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1" y="520701"/>
            <a:ext cx="86783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297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/>
          <a:ea typeface="ヒラギノ角ゴ Pro W3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charset="0"/>
          <a:ea typeface="ヒラギノ角ゴ Pro W3" charset="0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A1D07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defRPr sz="2000" kern="1200">
          <a:solidFill>
            <a:schemeClr val="bg2"/>
          </a:solidFill>
          <a:latin typeface="Trebuchet MS"/>
          <a:ea typeface="ヒラギノ角ゴ Pro W3" charset="0"/>
          <a:cs typeface="Trebuchet MS"/>
        </a:defRPr>
      </a:lvl1pPr>
      <a:lvl2pPr marL="287338" indent="-168275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Arial" charset="0"/>
        <a:buChar char="•"/>
        <a:defRPr kern="1200">
          <a:solidFill>
            <a:schemeClr val="bg1"/>
          </a:solidFill>
          <a:latin typeface="Trebuchet MS"/>
          <a:ea typeface="Arial" charset="0"/>
          <a:cs typeface="Trebuchet MS"/>
        </a:defRPr>
      </a:lvl2pPr>
      <a:lvl3pPr marL="568325" indent="-220663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Lucida Grande" charset="0"/>
        <a:buChar char="−"/>
        <a:defRPr sz="1600" kern="1200">
          <a:solidFill>
            <a:schemeClr val="bg1"/>
          </a:solidFill>
          <a:latin typeface="Trebuchet MS"/>
          <a:ea typeface="Arial" charset="0"/>
          <a:cs typeface="Trebuchet MS"/>
        </a:defRPr>
      </a:lvl3pPr>
      <a:lvl4pPr marL="6873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Wingdings" charset="2"/>
        <a:buChar char="§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4pPr>
      <a:lvl5pPr marL="915988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E8058A"/>
        </a:buClr>
        <a:buFont typeface="Courier New" charset="0"/>
        <a:buChar char="o"/>
        <a:defRPr sz="1400" kern="1200">
          <a:solidFill>
            <a:schemeClr val="bg1"/>
          </a:solidFill>
          <a:latin typeface="Trebuchet MS"/>
          <a:ea typeface="Arial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15"/>
          <p:cNvSpPr>
            <a:spLocks noChangeArrowheads="1"/>
          </p:cNvSpPr>
          <p:nvPr/>
        </p:nvSpPr>
        <p:spPr bwMode="auto">
          <a:xfrm>
            <a:off x="6682747" y="3558952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rebuchet MS"/>
                <a:ea typeface="ヒラギノ角ゴ Pro W3" charset="-128"/>
                <a:cs typeface="Trebuchet MS"/>
              </a:rPr>
              <a:t>43</a:t>
            </a:r>
          </a:p>
        </p:txBody>
      </p:sp>
      <p:sp>
        <p:nvSpPr>
          <p:cNvPr id="59395" name="Title 1"/>
          <p:cNvSpPr>
            <a:spLocks noGrp="1"/>
          </p:cNvSpPr>
          <p:nvPr>
            <p:ph type="title"/>
          </p:nvPr>
        </p:nvSpPr>
        <p:spPr>
          <a:xfrm>
            <a:off x="2622550" y="76200"/>
            <a:ext cx="7696200" cy="1011238"/>
          </a:xfrm>
          <a:ln/>
        </p:spPr>
        <p:txBody>
          <a:bodyPr/>
          <a:lstStyle/>
          <a:p>
            <a:r>
              <a:rPr lang="en-US" altLang="en-US" dirty="0">
                <a:latin typeface="Trebuchet MS" charset="0"/>
                <a:ea typeface="ヒラギノ角ゴ Pro W3" charset="-128"/>
                <a:cs typeface="Trebuchet MS" charset="0"/>
              </a:rPr>
              <a:t>NIS-Teen Immunization Rates (2018)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CB3783DE-6203-0246-B8EB-EA7C19BC5106}" type="slidenum">
              <a:rPr lang="en-US" altLang="en-US">
                <a:solidFill>
                  <a:srgbClr val="FFFFFF"/>
                </a:solidFill>
                <a:latin typeface="Trebuchet MS" charset="0"/>
              </a:rPr>
              <a:pPr/>
              <a:t>1</a:t>
            </a:fld>
            <a:endParaRPr lang="en-US" altLang="en-US" dirty="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59397" name="TextBox 28"/>
          <p:cNvSpPr txBox="1">
            <a:spLocks noChangeArrowheads="1"/>
          </p:cNvSpPr>
          <p:nvPr/>
        </p:nvSpPr>
        <p:spPr bwMode="auto">
          <a:xfrm>
            <a:off x="1483464" y="6255496"/>
            <a:ext cx="8839200" cy="54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0" hangingPunct="0">
              <a:lnSpc>
                <a:spcPct val="92000"/>
              </a:lnSpc>
            </a:pPr>
            <a:r>
              <a:rPr lang="en-US" altLang="en-US" sz="800" baseline="30000" dirty="0" err="1">
                <a:solidFill>
                  <a:srgbClr val="FFFFFF"/>
                </a:solidFill>
                <a:latin typeface="Trebuchet MS" charset="0"/>
                <a:cs typeface=""/>
              </a:rPr>
              <a:t>a</a:t>
            </a:r>
            <a:r>
              <a:rPr lang="en-US" altLang="en-US" sz="800" dirty="0" err="1">
                <a:solidFill>
                  <a:srgbClr val="FFFFFF"/>
                </a:solidFill>
                <a:latin typeface="Trebuchet MS" charset="0"/>
                <a:cs typeface=""/>
              </a:rPr>
              <a:t>Tdap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= tetanus, diphtheria, acellular pertussis; includes percentages receiving Tdap vaccine at age </a:t>
            </a:r>
            <a:r>
              <a:rPr lang="en-US" altLang="en-US" sz="800" u="sng" dirty="0">
                <a:solidFill>
                  <a:srgbClr val="FFFFFF"/>
                </a:solidFill>
                <a:latin typeface="Trebuchet MS" charset="0"/>
                <a:cs typeface=""/>
              </a:rPr>
              <a:t>&gt;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10 years </a:t>
            </a:r>
            <a:r>
              <a:rPr lang="en-US" altLang="en-US" sz="800" baseline="30000" dirty="0" err="1">
                <a:solidFill>
                  <a:srgbClr val="FFFFFF"/>
                </a:solidFill>
                <a:latin typeface="Trebuchet MS" charset="0"/>
                <a:cs typeface=""/>
              </a:rPr>
              <a:t>b</a:t>
            </a:r>
            <a:r>
              <a:rPr lang="en-US" altLang="en-US" sz="800" dirty="0" err="1">
                <a:solidFill>
                  <a:srgbClr val="FFFFFF"/>
                </a:solidFill>
                <a:latin typeface="Trebuchet MS" charset="0"/>
                <a:cs typeface=""/>
              </a:rPr>
              <a:t>MenACWY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= meningococcal conjugate vaccine; </a:t>
            </a:r>
            <a:r>
              <a:rPr lang="en-US" altLang="en-US" sz="800" baseline="30000" dirty="0">
                <a:solidFill>
                  <a:srgbClr val="FFFFFF"/>
                </a:solidFill>
                <a:latin typeface="Trebuchet MS" charset="0"/>
                <a:cs typeface=""/>
              </a:rPr>
              <a:t>c</a:t>
            </a:r>
            <a:r>
              <a:rPr lang="en-US" altLang="en-US" sz="800" u="sng" dirty="0">
                <a:solidFill>
                  <a:srgbClr val="FFFFFF"/>
                </a:solidFill>
                <a:latin typeface="Trebuchet MS" charset="0"/>
                <a:cs typeface=""/>
              </a:rPr>
              <a:t>&gt;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2 doses of MenACWY or mening unknown vaccine for 17-year olds; </a:t>
            </a:r>
            <a:r>
              <a:rPr lang="en-US" altLang="en-US" sz="800" baseline="30000" dirty="0" err="1">
                <a:solidFill>
                  <a:srgbClr val="FFFFFF"/>
                </a:solidFill>
                <a:latin typeface="Trebuchet MS" charset="0"/>
                <a:cs typeface=""/>
              </a:rPr>
              <a:t>d</a:t>
            </a:r>
            <a:r>
              <a:rPr lang="en-US" altLang="en-US" sz="800" dirty="0" err="1">
                <a:solidFill>
                  <a:srgbClr val="FFFFFF"/>
                </a:solidFill>
                <a:latin typeface="Trebuchet MS" charset="0"/>
                <a:cs typeface=""/>
              </a:rPr>
              <a:t>MenB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= serogroup B meningococcal vaccine for 17 year olds; </a:t>
            </a:r>
            <a:r>
              <a:rPr lang="en-US" altLang="en-US" sz="800" baseline="30000" dirty="0" err="1">
                <a:solidFill>
                  <a:srgbClr val="FFFFFF"/>
                </a:solidFill>
                <a:latin typeface="Trebuchet MS" charset="0"/>
                <a:cs typeface=""/>
              </a:rPr>
              <a:t>e</a:t>
            </a:r>
            <a:r>
              <a:rPr lang="en-US" altLang="en-US" sz="800" dirty="0" err="1">
                <a:solidFill>
                  <a:srgbClr val="FFFFFF"/>
                </a:solidFill>
                <a:latin typeface="Trebuchet MS" charset="0"/>
                <a:cs typeface=""/>
              </a:rPr>
              <a:t>HPV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= human papillomavirus; nine-valent, quadrivalent, or bivalent; </a:t>
            </a:r>
            <a:r>
              <a:rPr lang="en-US" altLang="en-US" sz="800" baseline="30000" dirty="0" err="1">
                <a:solidFill>
                  <a:srgbClr val="FFFFFF"/>
                </a:solidFill>
                <a:latin typeface="Trebuchet MS" charset="0"/>
                <a:cs typeface=""/>
              </a:rPr>
              <a:t>f</a:t>
            </a:r>
            <a:r>
              <a:rPr lang="en-US" altLang="en-US" sz="800" dirty="0" err="1">
                <a:solidFill>
                  <a:srgbClr val="FFFFFF"/>
                </a:solidFill>
                <a:latin typeface="Trebuchet MS" charset="0"/>
                <a:cs typeface=""/>
              </a:rPr>
              <a:t>UTD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= up to date; </a:t>
            </a:r>
            <a:r>
              <a:rPr lang="en-US" altLang="en-US" sz="800" baseline="30000" dirty="0">
                <a:solidFill>
                  <a:srgbClr val="FFFFFF"/>
                </a:solidFill>
                <a:latin typeface="Trebuchet MS" charset="0"/>
                <a:cs typeface=""/>
              </a:rPr>
              <a:t>g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2017-2018 influenza season</a:t>
            </a:r>
          </a:p>
          <a:p>
            <a:pPr eaLnBrk="0" hangingPunct="0">
              <a:lnSpc>
                <a:spcPct val="92000"/>
              </a:lnSpc>
            </a:pPr>
            <a:r>
              <a:rPr lang="en-US" altLang="en-US" sz="800" i="1" dirty="0">
                <a:solidFill>
                  <a:srgbClr val="FFFFFF"/>
                </a:solidFill>
                <a:latin typeface="Trebuchet MS" charset="0"/>
                <a:cs typeface=""/>
              </a:rPr>
              <a:t>MMWR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. 2018;67(33):909-917; National Immunization Survey </a:t>
            </a:r>
            <a:r>
              <a:rPr lang="mr-IN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–</a:t>
            </a:r>
            <a:r>
              <a:rPr lang="en-US" altLang="en-US" sz="800" dirty="0">
                <a:solidFill>
                  <a:srgbClr val="FFFFFF"/>
                </a:solidFill>
                <a:latin typeface="Trebuchet MS" charset="0"/>
                <a:cs typeface=""/>
              </a:rPr>
              <a:t> Flu for 2017-2018 influenza season; https://www.cdc.gov/flu/fluvaxview/coverage-1819estimates.htm</a:t>
            </a:r>
          </a:p>
        </p:txBody>
      </p:sp>
      <p:sp>
        <p:nvSpPr>
          <p:cNvPr id="59398" name="Rectangle 32"/>
          <p:cNvSpPr>
            <a:spLocks noChangeArrowheads="1"/>
          </p:cNvSpPr>
          <p:nvPr/>
        </p:nvSpPr>
        <p:spPr bwMode="auto">
          <a:xfrm>
            <a:off x="2383464" y="49101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0</a:t>
            </a:r>
          </a:p>
        </p:txBody>
      </p:sp>
      <p:sp>
        <p:nvSpPr>
          <p:cNvPr id="59399" name="Rectangle 33"/>
          <p:cNvSpPr>
            <a:spLocks noChangeArrowheads="1"/>
          </p:cNvSpPr>
          <p:nvPr/>
        </p:nvSpPr>
        <p:spPr bwMode="auto">
          <a:xfrm>
            <a:off x="2282491" y="457676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10</a:t>
            </a:r>
          </a:p>
        </p:txBody>
      </p:sp>
      <p:sp>
        <p:nvSpPr>
          <p:cNvPr id="59400" name="Rectangle 34"/>
          <p:cNvSpPr>
            <a:spLocks noChangeArrowheads="1"/>
          </p:cNvSpPr>
          <p:nvPr/>
        </p:nvSpPr>
        <p:spPr bwMode="auto">
          <a:xfrm>
            <a:off x="2282491" y="424180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20</a:t>
            </a:r>
          </a:p>
        </p:txBody>
      </p:sp>
      <p:sp>
        <p:nvSpPr>
          <p:cNvPr id="59401" name="Rectangle 35"/>
          <p:cNvSpPr>
            <a:spLocks noChangeArrowheads="1"/>
          </p:cNvSpPr>
          <p:nvPr/>
        </p:nvSpPr>
        <p:spPr bwMode="auto">
          <a:xfrm>
            <a:off x="2282491" y="390842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30</a:t>
            </a:r>
          </a:p>
        </p:txBody>
      </p:sp>
      <p:sp>
        <p:nvSpPr>
          <p:cNvPr id="59402" name="Rectangle 36"/>
          <p:cNvSpPr>
            <a:spLocks noChangeArrowheads="1"/>
          </p:cNvSpPr>
          <p:nvPr/>
        </p:nvSpPr>
        <p:spPr bwMode="auto">
          <a:xfrm>
            <a:off x="2282491" y="358775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40</a:t>
            </a:r>
          </a:p>
        </p:txBody>
      </p:sp>
      <p:sp>
        <p:nvSpPr>
          <p:cNvPr id="59403" name="Rectangle 37"/>
          <p:cNvSpPr>
            <a:spLocks noChangeArrowheads="1"/>
          </p:cNvSpPr>
          <p:nvPr/>
        </p:nvSpPr>
        <p:spPr bwMode="auto">
          <a:xfrm>
            <a:off x="2282491" y="325278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50</a:t>
            </a:r>
          </a:p>
        </p:txBody>
      </p:sp>
      <p:sp>
        <p:nvSpPr>
          <p:cNvPr id="59404" name="Rectangle 38"/>
          <p:cNvSpPr>
            <a:spLocks noChangeArrowheads="1"/>
          </p:cNvSpPr>
          <p:nvPr/>
        </p:nvSpPr>
        <p:spPr bwMode="auto">
          <a:xfrm>
            <a:off x="2282491" y="291782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60</a:t>
            </a:r>
          </a:p>
        </p:txBody>
      </p:sp>
      <p:sp>
        <p:nvSpPr>
          <p:cNvPr id="59405" name="Rectangle 39"/>
          <p:cNvSpPr>
            <a:spLocks noChangeArrowheads="1"/>
          </p:cNvSpPr>
          <p:nvPr/>
        </p:nvSpPr>
        <p:spPr bwMode="auto">
          <a:xfrm>
            <a:off x="2282491" y="258127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70</a:t>
            </a:r>
          </a:p>
        </p:txBody>
      </p:sp>
      <p:sp>
        <p:nvSpPr>
          <p:cNvPr id="59406" name="Rectangle 40"/>
          <p:cNvSpPr>
            <a:spLocks noChangeArrowheads="1"/>
          </p:cNvSpPr>
          <p:nvPr/>
        </p:nvSpPr>
        <p:spPr bwMode="auto">
          <a:xfrm>
            <a:off x="2282491" y="226218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80</a:t>
            </a:r>
          </a:p>
        </p:txBody>
      </p:sp>
      <p:sp>
        <p:nvSpPr>
          <p:cNvPr id="59407" name="Rectangle 41"/>
          <p:cNvSpPr>
            <a:spLocks noChangeArrowheads="1"/>
          </p:cNvSpPr>
          <p:nvPr/>
        </p:nvSpPr>
        <p:spPr bwMode="auto">
          <a:xfrm>
            <a:off x="2282491" y="192881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90</a:t>
            </a:r>
          </a:p>
        </p:txBody>
      </p:sp>
      <p:sp>
        <p:nvSpPr>
          <p:cNvPr id="59408" name="Rectangle 42"/>
          <p:cNvSpPr>
            <a:spLocks noChangeArrowheads="1"/>
          </p:cNvSpPr>
          <p:nvPr/>
        </p:nvSpPr>
        <p:spPr bwMode="auto">
          <a:xfrm>
            <a:off x="2176753" y="1600200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404040"/>
                </a:solidFill>
                <a:cs typeface=""/>
              </a:rPr>
              <a:t>100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601913" y="1708151"/>
            <a:ext cx="0" cy="3317875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28889" y="5026025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28889" y="4687888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28889" y="4351338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28889" y="4014788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28889" y="370205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28889" y="336550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28889" y="302895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28889" y="269240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28889" y="237490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8889" y="203835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28889" y="1708150"/>
            <a:ext cx="73025" cy="0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01913" y="5026026"/>
            <a:ext cx="0" cy="73025"/>
          </a:xfrm>
          <a:prstGeom prst="line">
            <a:avLst/>
          </a:prstGeom>
          <a:ln w="6350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81400" y="5026026"/>
            <a:ext cx="0" cy="73025"/>
          </a:xfrm>
          <a:prstGeom prst="line">
            <a:avLst/>
          </a:prstGeom>
          <a:ln w="9525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423" name="Rectangle 28"/>
          <p:cNvSpPr>
            <a:spLocks noChangeArrowheads="1"/>
          </p:cNvSpPr>
          <p:nvPr/>
        </p:nvSpPr>
        <p:spPr bwMode="auto">
          <a:xfrm>
            <a:off x="5653842" y="5627591"/>
            <a:ext cx="859274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1" dirty="0">
                <a:solidFill>
                  <a:srgbClr val="404040"/>
                </a:solidFill>
                <a:cs typeface=""/>
              </a:rPr>
              <a:t>Vaccine</a:t>
            </a:r>
          </a:p>
        </p:txBody>
      </p:sp>
      <p:grpSp>
        <p:nvGrpSpPr>
          <p:cNvPr id="47" name="Group 3"/>
          <p:cNvGrpSpPr/>
          <p:nvPr/>
        </p:nvGrpSpPr>
        <p:grpSpPr>
          <a:xfrm>
            <a:off x="3454928" y="2196618"/>
            <a:ext cx="839816" cy="3204720"/>
            <a:chOff x="2409331" y="2409826"/>
            <a:chExt cx="839816" cy="2965518"/>
          </a:xfrm>
          <a:solidFill>
            <a:schemeClr val="accent4"/>
          </a:solidFill>
        </p:grpSpPr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2409331" y="5084844"/>
              <a:ext cx="823945" cy="2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MenACWY</a:t>
              </a:r>
              <a:r>
                <a:rPr lang="en-US" sz="1200" b="1" baseline="30000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b</a:t>
              </a: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 </a:t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 ≥1 dose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480339" y="2409826"/>
              <a:ext cx="768808" cy="261583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50" name="Group 4"/>
          <p:cNvGrpSpPr>
            <a:grpSpLocks/>
          </p:cNvGrpSpPr>
          <p:nvPr/>
        </p:nvGrpSpPr>
        <p:grpSpPr bwMode="auto">
          <a:xfrm>
            <a:off x="4362970" y="3234527"/>
            <a:ext cx="768350" cy="2158362"/>
            <a:chOff x="3357451" y="3733799"/>
            <a:chExt cx="768808" cy="1659800"/>
          </a:xfrm>
          <a:solidFill>
            <a:schemeClr val="accent4"/>
          </a:solidFill>
        </p:grpSpPr>
        <p:sp>
          <p:nvSpPr>
            <p:cNvPr id="59451" name="Rectangle 32"/>
            <p:cNvSpPr>
              <a:spLocks noChangeArrowheads="1"/>
            </p:cNvSpPr>
            <p:nvPr/>
          </p:nvSpPr>
          <p:spPr bwMode="auto">
            <a:xfrm>
              <a:off x="3393359" y="5108986"/>
              <a:ext cx="718573" cy="2846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  <a:t>MenACWY</a:t>
              </a:r>
              <a:endParaRPr lang="en-US" altLang="en-US" sz="1200" b="1" baseline="30000" dirty="0">
                <a:solidFill>
                  <a:srgbClr val="404040"/>
                </a:solidFill>
                <a:latin typeface="Trebuchet MS" charset="0"/>
                <a:cs typeface=""/>
              </a:endParaRPr>
            </a:p>
            <a:p>
              <a:pPr algn="ctr">
                <a:lnSpc>
                  <a:spcPct val="85000"/>
                </a:lnSpc>
              </a:pPr>
              <a: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  <a:t>booster</a:t>
              </a:r>
              <a:r>
                <a:rPr lang="en-US" altLang="en-US" sz="1200" b="1" baseline="30000" dirty="0">
                  <a:solidFill>
                    <a:srgbClr val="404040"/>
                  </a:solidFill>
                  <a:latin typeface="Trebuchet MS" charset="0"/>
                  <a:cs typeface=""/>
                </a:rPr>
                <a:t>c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57451" y="3733799"/>
              <a:ext cx="768808" cy="131862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59453" name="Rectangle 13"/>
            <p:cNvSpPr>
              <a:spLocks noChangeArrowheads="1"/>
            </p:cNvSpPr>
            <p:nvPr/>
          </p:nvSpPr>
          <p:spPr bwMode="auto">
            <a:xfrm>
              <a:off x="3634404" y="4118666"/>
              <a:ext cx="240594" cy="189346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srgbClr val="FFFFFF"/>
                  </a:solidFill>
                  <a:latin typeface="Trebuchet MS" charset="0"/>
                  <a:cs typeface=""/>
                </a:rPr>
                <a:t>51</a:t>
              </a:r>
            </a:p>
          </p:txBody>
        </p:sp>
      </p:grpSp>
      <p:grpSp>
        <p:nvGrpSpPr>
          <p:cNvPr id="58" name="Group 7"/>
          <p:cNvGrpSpPr/>
          <p:nvPr/>
        </p:nvGrpSpPr>
        <p:grpSpPr>
          <a:xfrm>
            <a:off x="6868420" y="3209123"/>
            <a:ext cx="768808" cy="2337791"/>
            <a:chOff x="5530406" y="3664916"/>
            <a:chExt cx="768808" cy="1758996"/>
          </a:xfrm>
          <a:solidFill>
            <a:schemeClr val="accent2"/>
          </a:solidFill>
        </p:grpSpPr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641281" y="5066126"/>
              <a:ext cx="559648" cy="357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HPV </a:t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 err="1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UTD</a:t>
              </a:r>
              <a:r>
                <a:rPr lang="en-US" sz="1200" b="1" baseline="30000" dirty="0" err="1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f</a:t>
              </a: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 </a:t>
              </a:r>
            </a:p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females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30406" y="3664916"/>
              <a:ext cx="768808" cy="136074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812353" y="3718490"/>
              <a:ext cx="240451" cy="185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Trebuchet MS"/>
                  <a:ea typeface="ヒラギノ角ゴ Pro W3" charset="-128"/>
                  <a:cs typeface="Trebuchet MS"/>
                </a:rPr>
                <a:t>54</a:t>
              </a:r>
            </a:p>
          </p:txBody>
        </p:sp>
      </p:grpSp>
      <p:grpSp>
        <p:nvGrpSpPr>
          <p:cNvPr id="66" name="Group 11"/>
          <p:cNvGrpSpPr/>
          <p:nvPr/>
        </p:nvGrpSpPr>
        <p:grpSpPr>
          <a:xfrm>
            <a:off x="8632467" y="3518015"/>
            <a:ext cx="768808" cy="2029159"/>
            <a:chOff x="7389037" y="3962400"/>
            <a:chExt cx="768808" cy="1579202"/>
          </a:xfrm>
          <a:solidFill>
            <a:schemeClr val="accent2"/>
          </a:solidFill>
        </p:grpSpPr>
        <p:sp>
          <p:nvSpPr>
            <p:cNvPr id="67" name="Rectangle 43"/>
            <p:cNvSpPr>
              <a:spLocks noChangeArrowheads="1"/>
            </p:cNvSpPr>
            <p:nvPr/>
          </p:nvSpPr>
          <p:spPr bwMode="auto">
            <a:xfrm>
              <a:off x="7610977" y="5171530"/>
              <a:ext cx="414326" cy="37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HPV</a:t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UTD</a:t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males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89037" y="3962400"/>
              <a:ext cx="768808" cy="11753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7649899" y="4295670"/>
              <a:ext cx="240451" cy="191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Trebuchet MS"/>
                  <a:ea typeface="ヒラギノ角ゴ Pro W3" charset="-128"/>
                  <a:cs typeface="Trebuchet MS"/>
                </a:rPr>
                <a:t>49</a:t>
              </a:r>
              <a:endParaRPr lang="en-US" b="1" dirty="0">
                <a:solidFill>
                  <a:srgbClr val="FFFFFF"/>
                </a:solidFill>
                <a:latin typeface="Trebuchet MS"/>
                <a:ea typeface="ヒラギノ角ゴ Pro W3" charset="-128"/>
                <a:cs typeface="Trebuchet MS"/>
              </a:endParaRPr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5410200" y="5026026"/>
            <a:ext cx="0" cy="73025"/>
          </a:xfrm>
          <a:prstGeom prst="line">
            <a:avLst/>
          </a:prstGeom>
          <a:ln w="9525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094678" y="5026026"/>
            <a:ext cx="0" cy="73025"/>
          </a:xfrm>
          <a:prstGeom prst="line">
            <a:avLst/>
          </a:prstGeom>
          <a:ln w="9525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13"/>
          <p:cNvSpPr txBox="1">
            <a:spLocks noChangeArrowheads="1"/>
          </p:cNvSpPr>
          <p:nvPr/>
        </p:nvSpPr>
        <p:spPr bwMode="auto">
          <a:xfrm>
            <a:off x="2803209" y="1303768"/>
            <a:ext cx="7163001" cy="40011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404040"/>
                </a:solidFill>
                <a:latin typeface="Trebuchet MS"/>
                <a:cs typeface="Trebuchet MS"/>
              </a:rPr>
              <a:t>2018 Immunization Rates (ages 13-17 yos), United States </a:t>
            </a:r>
          </a:p>
        </p:txBody>
      </p:sp>
      <p:grpSp>
        <p:nvGrpSpPr>
          <p:cNvPr id="59431" name="Group 2"/>
          <p:cNvGrpSpPr>
            <a:grpSpLocks/>
          </p:cNvGrpSpPr>
          <p:nvPr/>
        </p:nvGrpSpPr>
        <p:grpSpPr bwMode="auto">
          <a:xfrm>
            <a:off x="2685941" y="1828831"/>
            <a:ext cx="766762" cy="3574978"/>
            <a:chOff x="1362739" y="1828831"/>
            <a:chExt cx="768096" cy="3574521"/>
          </a:xfrm>
          <a:solidFill>
            <a:srgbClr val="FF6600"/>
          </a:solidFill>
        </p:grpSpPr>
        <p:sp>
          <p:nvSpPr>
            <p:cNvPr id="59448" name="Rectangle 28"/>
            <p:cNvSpPr>
              <a:spLocks noChangeArrowheads="1"/>
            </p:cNvSpPr>
            <p:nvPr/>
          </p:nvSpPr>
          <p:spPr bwMode="auto">
            <a:xfrm>
              <a:off x="1425108" y="5084844"/>
              <a:ext cx="605258" cy="31850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  <a:t>Tdap</a:t>
              </a:r>
              <a:r>
                <a:rPr lang="en-US" altLang="en-US" sz="1200" b="1" baseline="30000" dirty="0">
                  <a:solidFill>
                    <a:srgbClr val="404040"/>
                  </a:solidFill>
                  <a:latin typeface="Trebuchet MS" charset="0"/>
                  <a:cs typeface=""/>
                </a:rPr>
                <a:t>a</a:t>
              </a:r>
              <a: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  <a:t> </a:t>
              </a:r>
              <a:b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</a:br>
              <a:r>
                <a:rPr lang="en-US" altLang="en-US" sz="1200" b="1" dirty="0">
                  <a:solidFill>
                    <a:srgbClr val="404040"/>
                  </a:solidFill>
                  <a:latin typeface="Trebuchet MS" charset="0"/>
                  <a:cs typeface=""/>
                </a:rPr>
                <a:t> ≥1 dose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362739" y="2093619"/>
              <a:ext cx="768096" cy="2943109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59450" name="Rectangle 11"/>
            <p:cNvSpPr>
              <a:spLocks noChangeArrowheads="1"/>
            </p:cNvSpPr>
            <p:nvPr/>
          </p:nvSpPr>
          <p:spPr bwMode="auto">
            <a:xfrm>
              <a:off x="1632352" y="1828831"/>
              <a:ext cx="240868" cy="24619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prstClr val="black"/>
                  </a:solidFill>
                  <a:latin typeface="Trebuchet MS" charset="0"/>
                  <a:cs typeface=""/>
                </a:rPr>
                <a:t>89</a:t>
              </a:r>
              <a:endParaRPr lang="en-US" altLang="en-US" b="1" dirty="0">
                <a:solidFill>
                  <a:prstClr val="black"/>
                </a:solidFill>
                <a:latin typeface="Trebuchet MS" charset="0"/>
                <a:cs typeface=""/>
              </a:endParaRPr>
            </a:p>
          </p:txBody>
        </p:sp>
      </p:grpSp>
      <p:cxnSp>
        <p:nvCxnSpPr>
          <p:cNvPr id="77" name="Shape 106"/>
          <p:cNvCxnSpPr>
            <a:cxnSpLocks noChangeShapeType="1"/>
            <a:endCxn id="52" idx="0"/>
          </p:cNvCxnSpPr>
          <p:nvPr/>
        </p:nvCxnSpPr>
        <p:spPr bwMode="auto">
          <a:xfrm rot="16200000" flipH="1">
            <a:off x="4043487" y="2530869"/>
            <a:ext cx="900902" cy="506413"/>
          </a:xfrm>
          <a:prstGeom prst="bentConnector3">
            <a:avLst>
              <a:gd name="adj1" fmla="val -13067"/>
            </a:avLst>
          </a:prstGeom>
          <a:noFill/>
          <a:ln w="22225" cap="rnd">
            <a:solidFill>
              <a:srgbClr val="40404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8" name="Shape 106"/>
          <p:cNvCxnSpPr>
            <a:cxnSpLocks noChangeShapeType="1"/>
            <a:endCxn id="60" idx="0"/>
          </p:cNvCxnSpPr>
          <p:nvPr/>
        </p:nvCxnSpPr>
        <p:spPr bwMode="auto">
          <a:xfrm>
            <a:off x="6751484" y="2743041"/>
            <a:ext cx="501341" cy="466083"/>
          </a:xfrm>
          <a:prstGeom prst="bentConnector2">
            <a:avLst/>
          </a:prstGeom>
          <a:noFill/>
          <a:ln w="22225" cap="rnd">
            <a:solidFill>
              <a:srgbClr val="40404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9435" name="Rectangle 28"/>
          <p:cNvSpPr>
            <a:spLocks noChangeArrowheads="1"/>
          </p:cNvSpPr>
          <p:nvPr/>
        </p:nvSpPr>
        <p:spPr bwMode="auto">
          <a:xfrm rot="-5400000">
            <a:off x="930276" y="3109913"/>
            <a:ext cx="19637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1" dirty="0">
                <a:solidFill>
                  <a:srgbClr val="404040"/>
                </a:solidFill>
                <a:latin typeface="Trebuchet MS" charset="0"/>
                <a:cs typeface=""/>
              </a:rPr>
              <a:t>Estimated Vaccine</a:t>
            </a:r>
            <a:br>
              <a:rPr lang="en-US" altLang="en-US" b="1" dirty="0">
                <a:solidFill>
                  <a:srgbClr val="404040"/>
                </a:solidFill>
                <a:latin typeface="Trebuchet MS" charset="0"/>
                <a:cs typeface=""/>
              </a:rPr>
            </a:br>
            <a:r>
              <a:rPr lang="en-US" altLang="en-US" b="1" dirty="0">
                <a:solidFill>
                  <a:srgbClr val="404040"/>
                </a:solidFill>
                <a:latin typeface="Trebuchet MS" charset="0"/>
                <a:cs typeface=""/>
              </a:rPr>
              <a:t> Coverage (%)</a:t>
            </a:r>
            <a:endParaRPr lang="en-US" altLang="en-US" b="1" baseline="30000" dirty="0">
              <a:solidFill>
                <a:srgbClr val="404040"/>
              </a:solidFill>
              <a:latin typeface="Trebuchet MS" charset="0"/>
              <a:cs typeface=""/>
            </a:endParaRPr>
          </a:p>
        </p:txBody>
      </p:sp>
      <p:sp>
        <p:nvSpPr>
          <p:cNvPr id="81" name="TextBox 13"/>
          <p:cNvSpPr txBox="1">
            <a:spLocks noChangeArrowheads="1"/>
          </p:cNvSpPr>
          <p:nvPr/>
        </p:nvSpPr>
        <p:spPr bwMode="auto">
          <a:xfrm>
            <a:off x="5671194" y="2067099"/>
            <a:ext cx="35814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600" b="1" i="1" dirty="0">
                <a:solidFill>
                  <a:srgbClr val="2E3192"/>
                </a:solidFill>
                <a:latin typeface="Trebuchet MS" charset="0"/>
                <a:cs typeface=""/>
              </a:rPr>
              <a:t>Healthy People 2020 Goal</a:t>
            </a:r>
            <a:endParaRPr lang="en-US" altLang="en-US" sz="1600" b="1" i="1" baseline="30000" dirty="0">
              <a:solidFill>
                <a:srgbClr val="2E3192"/>
              </a:solidFill>
              <a:latin typeface="Trebuchet MS" charset="0"/>
              <a:cs typeface=""/>
            </a:endParaRPr>
          </a:p>
        </p:txBody>
      </p:sp>
      <p:grpSp>
        <p:nvGrpSpPr>
          <p:cNvPr id="59437" name="Group 83"/>
          <p:cNvGrpSpPr>
            <a:grpSpLocks/>
          </p:cNvGrpSpPr>
          <p:nvPr/>
        </p:nvGrpSpPr>
        <p:grpSpPr bwMode="auto">
          <a:xfrm>
            <a:off x="9489520" y="3429000"/>
            <a:ext cx="789972" cy="1822410"/>
            <a:chOff x="7389037" y="3424425"/>
            <a:chExt cx="789230" cy="1821962"/>
          </a:xfrm>
        </p:grpSpPr>
        <p:sp>
          <p:nvSpPr>
            <p:cNvPr id="59445" name="Rectangle 43"/>
            <p:cNvSpPr>
              <a:spLocks noChangeArrowheads="1"/>
            </p:cNvSpPr>
            <p:nvPr/>
          </p:nvSpPr>
          <p:spPr bwMode="auto">
            <a:xfrm>
              <a:off x="7458018" y="5084844"/>
              <a:ext cx="720249" cy="16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200" b="1" dirty="0" err="1">
                  <a:solidFill>
                    <a:srgbClr val="404040"/>
                  </a:solidFill>
                  <a:latin typeface="Trebuchet MS" charset="0"/>
                  <a:cs typeface=""/>
                </a:rPr>
                <a:t>Influenza</a:t>
              </a:r>
              <a:r>
                <a:rPr lang="en-US" altLang="en-US" sz="1200" b="1" baseline="30000" dirty="0" err="1">
                  <a:solidFill>
                    <a:srgbClr val="404040"/>
                  </a:solidFill>
                  <a:latin typeface="Trebuchet MS" charset="0"/>
                  <a:cs typeface=""/>
                </a:rPr>
                <a:t>g</a:t>
              </a:r>
              <a:endParaRPr lang="en-US" altLang="en-US" sz="1200" b="1" baseline="30000" dirty="0">
                <a:solidFill>
                  <a:srgbClr val="404040"/>
                </a:solidFill>
                <a:latin typeface="Trebuchet MS" charset="0"/>
                <a:cs typeface="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389037" y="3424425"/>
              <a:ext cx="769214" cy="16013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59447" name="Rectangle 17"/>
            <p:cNvSpPr>
              <a:spLocks noChangeArrowheads="1"/>
            </p:cNvSpPr>
            <p:nvPr/>
          </p:nvSpPr>
          <p:spPr bwMode="auto">
            <a:xfrm>
              <a:off x="7650012" y="3451166"/>
              <a:ext cx="240225" cy="24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srgbClr val="FFFFFF"/>
                  </a:solidFill>
                  <a:latin typeface="Trebuchet MS" charset="0"/>
                  <a:cs typeface=""/>
                </a:rPr>
                <a:t>52</a:t>
              </a:r>
              <a:endParaRPr lang="en-US" altLang="en-US" b="1" dirty="0">
                <a:solidFill>
                  <a:srgbClr val="FFFFFF"/>
                </a:solidFill>
                <a:latin typeface="Trebuchet MS" charset="0"/>
                <a:cs typeface=""/>
              </a:endParaRPr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2601912" y="5026026"/>
            <a:ext cx="7653528" cy="3175"/>
          </a:xfrm>
          <a:prstGeom prst="line">
            <a:avLst/>
          </a:prstGeom>
          <a:ln w="9525">
            <a:solidFill>
              <a:srgbClr val="404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661096" y="2363319"/>
            <a:ext cx="6324600" cy="20638"/>
          </a:xfrm>
          <a:prstGeom prst="line">
            <a:avLst/>
          </a:prstGeom>
          <a:ln w="254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9"/>
          <p:cNvGrpSpPr/>
          <p:nvPr/>
        </p:nvGrpSpPr>
        <p:grpSpPr>
          <a:xfrm>
            <a:off x="7755355" y="2900224"/>
            <a:ext cx="768808" cy="2666005"/>
            <a:chOff x="6511925" y="3389288"/>
            <a:chExt cx="768808" cy="2035780"/>
          </a:xfrm>
          <a:solidFill>
            <a:schemeClr val="accent2"/>
          </a:solidFill>
        </p:grpSpPr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6645296" y="5061961"/>
              <a:ext cx="557845" cy="36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HPV</a:t>
              </a:r>
            </a:p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≥1 dose</a:t>
              </a:r>
            </a:p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males 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511925" y="3389288"/>
              <a:ext cx="768808" cy="163636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65" name="Rectangle 16"/>
            <p:cNvSpPr>
              <a:spLocks noChangeArrowheads="1"/>
            </p:cNvSpPr>
            <p:nvPr/>
          </p:nvSpPr>
          <p:spPr bwMode="auto">
            <a:xfrm>
              <a:off x="6780627" y="3631501"/>
              <a:ext cx="240451" cy="188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Trebuchet MS"/>
                  <a:ea typeface="ヒラギノ角ゴ Pro W3" charset="-128"/>
                  <a:cs typeface="Trebuchet MS"/>
                </a:rPr>
                <a:t>66</a:t>
              </a:r>
              <a:endParaRPr lang="en-US" b="1" dirty="0">
                <a:solidFill>
                  <a:srgbClr val="FFFFFF"/>
                </a:solidFill>
                <a:latin typeface="Trebuchet MS"/>
                <a:ea typeface="ヒラギノ角ゴ Pro W3" charset="-128"/>
                <a:cs typeface="Trebuchet MS"/>
              </a:endParaRPr>
            </a:p>
          </p:txBody>
        </p:sp>
      </p:grpSp>
      <p:grpSp>
        <p:nvGrpSpPr>
          <p:cNvPr id="54" name="Group 5"/>
          <p:cNvGrpSpPr/>
          <p:nvPr/>
        </p:nvGrpSpPr>
        <p:grpSpPr>
          <a:xfrm>
            <a:off x="6028712" y="2728615"/>
            <a:ext cx="768808" cy="2820697"/>
            <a:chOff x="4690698" y="2909014"/>
            <a:chExt cx="768808" cy="2596477"/>
          </a:xfrm>
          <a:solidFill>
            <a:schemeClr val="accent2"/>
          </a:solidFill>
        </p:grpSpPr>
        <p:sp>
          <p:nvSpPr>
            <p:cNvPr id="55" name="Rectangle 34"/>
            <p:cNvSpPr>
              <a:spLocks noChangeArrowheads="1"/>
            </p:cNvSpPr>
            <p:nvPr/>
          </p:nvSpPr>
          <p:spPr bwMode="auto">
            <a:xfrm>
              <a:off x="4755056" y="5043694"/>
              <a:ext cx="559648" cy="461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b="1" dirty="0" err="1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HPV</a:t>
              </a:r>
              <a:r>
                <a:rPr lang="en-US" sz="1200" b="1" baseline="30000" dirty="0" err="1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e</a:t>
              </a:r>
              <a:r>
                <a:rPr lang="en-US" sz="14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 </a:t>
              </a: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/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≥1 dose</a:t>
              </a:r>
              <a:b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</a:br>
              <a:r>
                <a:rPr lang="en-US" sz="1200" b="1" dirty="0">
                  <a:solidFill>
                    <a:srgbClr val="404040"/>
                  </a:solidFill>
                  <a:latin typeface="Trebuchet MS"/>
                  <a:ea typeface="ヒラギノ角ゴ Pro W3" charset="-128"/>
                  <a:cs typeface="Trebuchet MS"/>
                </a:rPr>
                <a:t>females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90698" y="2909014"/>
              <a:ext cx="768808" cy="211664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>
              <a:off x="4943875" y="2990705"/>
              <a:ext cx="269304" cy="2549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latin typeface="Trebuchet MS"/>
                  <a:ea typeface="ヒラギノ角ゴ Pro W3" charset="-128"/>
                  <a:cs typeface="Trebuchet MS"/>
                </a:rPr>
                <a:t>70</a:t>
              </a:r>
            </a:p>
          </p:txBody>
        </p:sp>
      </p:grpSp>
      <p:cxnSp>
        <p:nvCxnSpPr>
          <p:cNvPr id="80" name="Straight Connector 79"/>
          <p:cNvCxnSpPr/>
          <p:nvPr/>
        </p:nvCxnSpPr>
        <p:spPr>
          <a:xfrm flipV="1">
            <a:off x="2640060" y="2038350"/>
            <a:ext cx="7469141" cy="4602"/>
          </a:xfrm>
          <a:prstGeom prst="line">
            <a:avLst/>
          </a:prstGeom>
          <a:ln w="2540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667000" y="2363319"/>
            <a:ext cx="7416800" cy="19520"/>
          </a:xfrm>
          <a:prstGeom prst="line">
            <a:avLst/>
          </a:prstGeom>
          <a:ln w="254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3"/>
          <p:cNvSpPr txBox="1">
            <a:spLocks noChangeArrowheads="1"/>
          </p:cNvSpPr>
          <p:nvPr/>
        </p:nvSpPr>
        <p:spPr bwMode="auto">
          <a:xfrm>
            <a:off x="5523175" y="1722891"/>
            <a:ext cx="3581400" cy="31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600" b="1" i="1" dirty="0">
                <a:solidFill>
                  <a:srgbClr val="E8058A"/>
                </a:solidFill>
                <a:latin typeface="Trebuchet MS" charset="0"/>
                <a:cs typeface=""/>
              </a:rPr>
              <a:t>UNITY Goal</a:t>
            </a:r>
            <a:endParaRPr lang="en-US" altLang="en-US" sz="1600" b="1" i="1" baseline="30000" dirty="0">
              <a:solidFill>
                <a:srgbClr val="E8058A"/>
              </a:solidFill>
              <a:latin typeface="Trebuchet MS" charset="0"/>
              <a:cs typeface=""/>
            </a:endParaRPr>
          </a:p>
        </p:txBody>
      </p:sp>
      <p:sp>
        <p:nvSpPr>
          <p:cNvPr id="59440" name="Rectangle 11"/>
          <p:cNvSpPr>
            <a:spLocks noChangeArrowheads="1"/>
          </p:cNvSpPr>
          <p:nvPr/>
        </p:nvSpPr>
        <p:spPr bwMode="auto">
          <a:xfrm>
            <a:off x="3827767" y="1954277"/>
            <a:ext cx="2276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1600" b="1" dirty="0">
                <a:solidFill>
                  <a:prstClr val="black"/>
                </a:solidFill>
                <a:cs typeface=""/>
              </a:rPr>
              <a:t>87</a:t>
            </a:r>
            <a:endParaRPr lang="en-US" altLang="en-US" b="1" dirty="0">
              <a:solidFill>
                <a:prstClr val="black"/>
              </a:solidFill>
              <a:cs typeface=""/>
            </a:endParaRPr>
          </a:p>
        </p:txBody>
      </p:sp>
      <p:cxnSp>
        <p:nvCxnSpPr>
          <p:cNvPr id="91" name="Shape 106"/>
          <p:cNvCxnSpPr>
            <a:cxnSpLocks noChangeShapeType="1"/>
          </p:cNvCxnSpPr>
          <p:nvPr/>
        </p:nvCxnSpPr>
        <p:spPr bwMode="auto">
          <a:xfrm rot="16200000" flipH="1">
            <a:off x="8468566" y="2969711"/>
            <a:ext cx="605414" cy="491195"/>
          </a:xfrm>
          <a:prstGeom prst="bentConnector3">
            <a:avLst>
              <a:gd name="adj1" fmla="val 1812"/>
            </a:avLst>
          </a:prstGeom>
          <a:noFill/>
          <a:ln w="22225" cap="rnd">
            <a:solidFill>
              <a:srgbClr val="40404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9" name="Group 4"/>
          <p:cNvGrpSpPr>
            <a:grpSpLocks/>
          </p:cNvGrpSpPr>
          <p:nvPr/>
        </p:nvGrpSpPr>
        <p:grpSpPr bwMode="auto">
          <a:xfrm>
            <a:off x="5204465" y="4539349"/>
            <a:ext cx="768350" cy="966420"/>
            <a:chOff x="3357451" y="3733799"/>
            <a:chExt cx="768808" cy="1856275"/>
          </a:xfrm>
        </p:grpSpPr>
        <p:sp>
          <p:nvSpPr>
            <p:cNvPr id="85" name="Rectangle 32"/>
            <p:cNvSpPr>
              <a:spLocks noChangeArrowheads="1"/>
            </p:cNvSpPr>
            <p:nvPr/>
          </p:nvSpPr>
          <p:spPr bwMode="auto">
            <a:xfrm>
              <a:off x="3473556" y="4745688"/>
              <a:ext cx="558178" cy="844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200" b="1" dirty="0" err="1">
                  <a:solidFill>
                    <a:srgbClr val="404040"/>
                  </a:solidFill>
                  <a:latin typeface="Trebuchet MS" charset="0"/>
                  <a:cs typeface=""/>
                </a:rPr>
                <a:t>MenB</a:t>
              </a:r>
              <a:r>
                <a:rPr lang="en-US" altLang="en-US" sz="1200" b="1" baseline="30000" dirty="0" err="1">
                  <a:solidFill>
                    <a:srgbClr val="404040"/>
                  </a:solidFill>
                  <a:latin typeface="Trebuchet MS" charset="0"/>
                  <a:cs typeface=""/>
                </a:rPr>
                <a:t>d</a:t>
              </a:r>
              <a:endParaRPr lang="en-US" altLang="en-US" sz="1200" b="1" baseline="30000" dirty="0">
                <a:solidFill>
                  <a:srgbClr val="404040"/>
                </a:solidFill>
                <a:latin typeface="Trebuchet MS" charset="0"/>
                <a:cs typeface="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1200" b="1" dirty="0">
                  <a:solidFill>
                    <a:srgbClr val="404040"/>
                  </a:solidFill>
                  <a:latin typeface="Trebuchet MS"/>
                  <a:cs typeface="Trebuchet MS"/>
                </a:rPr>
                <a:t>≥1 dose</a:t>
              </a:r>
            </a:p>
            <a:p>
              <a:pPr algn="ctr">
                <a:lnSpc>
                  <a:spcPct val="85000"/>
                </a:lnSpc>
              </a:pPr>
              <a:endParaRPr lang="en-US" altLang="en-US" sz="1400" b="1" baseline="30000" dirty="0">
                <a:solidFill>
                  <a:srgbClr val="404040"/>
                </a:solidFill>
                <a:latin typeface="Trebuchet MS" charset="0"/>
                <a:cs typeface="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57451" y="3733799"/>
              <a:ext cx="768808" cy="934188"/>
            </a:xfrm>
            <a:prstGeom prst="rect">
              <a:avLst/>
            </a:prstGeom>
            <a:solidFill>
              <a:srgbClr val="B5BE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40404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3634404" y="3835076"/>
              <a:ext cx="240594" cy="472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charset="-128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srgbClr val="FFFFFF"/>
                  </a:solidFill>
                  <a:latin typeface="Trebuchet MS" charset="0"/>
                  <a:cs typeface=""/>
                </a:rPr>
                <a:t>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9203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7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8_Office Theme">
  <a:themeElements>
    <a:clrScheme name="Custom 1">
      <a:dk1>
        <a:sysClr val="windowText" lastClr="000000"/>
      </a:dk1>
      <a:lt1>
        <a:sysClr val="window" lastClr="FFFFFF"/>
      </a:lt1>
      <a:dk2>
        <a:srgbClr val="2E3192"/>
      </a:dk2>
      <a:lt2>
        <a:srgbClr val="EEECE1"/>
      </a:lt2>
      <a:accent1>
        <a:srgbClr val="BDD631"/>
      </a:accent1>
      <a:accent2>
        <a:srgbClr val="1E8BCB"/>
      </a:accent2>
      <a:accent3>
        <a:srgbClr val="E8058A"/>
      </a:accent3>
      <a:accent4>
        <a:srgbClr val="2E3192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11795</TotalTime>
  <Words>283</Words>
  <Application>Microsoft Macintosh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Arial</vt:lpstr>
      <vt:lpstr>Calibri</vt:lpstr>
      <vt:lpstr>Courier New</vt:lpstr>
      <vt:lpstr>Lucida Grande</vt:lpstr>
      <vt:lpstr>Mangal</vt:lpstr>
      <vt:lpstr>Trebuchet MS</vt:lpstr>
      <vt:lpstr>Wingdings</vt:lpstr>
      <vt:lpstr>ヒラギノ角ゴ Pro W3</vt:lpstr>
      <vt:lpstr>2_Office Theme</vt:lpstr>
      <vt:lpstr>1_Office Theme</vt:lpstr>
      <vt:lpstr>4_Office Theme</vt:lpstr>
      <vt:lpstr>3_Office Theme</vt:lpstr>
      <vt:lpstr>6_Office Theme</vt:lpstr>
      <vt:lpstr>7_Office Theme</vt:lpstr>
      <vt:lpstr>8_Office Theme</vt:lpstr>
      <vt:lpstr>NIS-Teen Immunization Rates (2018)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Burcu Eryilmaz</dc:creator>
  <cp:lastModifiedBy>Microsoft Office User</cp:lastModifiedBy>
  <cp:revision>452</cp:revision>
  <cp:lastPrinted>2019-02-25T19:40:18Z</cp:lastPrinted>
  <dcterms:created xsi:type="dcterms:W3CDTF">2018-11-09T01:53:14Z</dcterms:created>
  <dcterms:modified xsi:type="dcterms:W3CDTF">2020-01-13T17:23:14Z</dcterms:modified>
</cp:coreProperties>
</file>